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70"/>
    <p:restoredTop sz="94674"/>
  </p:normalViewPr>
  <p:slideViewPr>
    <p:cSldViewPr snapToGrid="0" snapToObjects="1">
      <p:cViewPr varScale="1">
        <p:scale>
          <a:sx n="113" d="100"/>
          <a:sy n="113" d="100"/>
        </p:scale>
        <p:origin x="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9160B-9704-AE48-8C85-285D2011B4B1}" type="datetimeFigureOut">
              <a:rPr lang="en-US" smtClean="0"/>
              <a:t>8/20/18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46152-15F9-7741-A277-DE1760F83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1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801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25F62-BCFB-9F49-AB5C-4C2F3E03236E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98FDD-6C84-9A49-9950-364D18616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58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25F62-BCFB-9F49-AB5C-4C2F3E03236E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98FDD-6C84-9A49-9950-364D18616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26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25F62-BCFB-9F49-AB5C-4C2F3E03236E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98FDD-6C84-9A49-9950-364D18616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21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295FF18-4162-40B6-B16E-D96720284DCB}"/>
              </a:ext>
            </a:extLst>
          </p:cNvPr>
          <p:cNvSpPr/>
          <p:nvPr userDrawn="1"/>
        </p:nvSpPr>
        <p:spPr bwMode="gray">
          <a:xfrm>
            <a:off x="-1" y="-15238"/>
            <a:ext cx="12195177" cy="6873238"/>
          </a:xfrm>
          <a:prstGeom prst="rect">
            <a:avLst/>
          </a:prstGeom>
          <a:solidFill>
            <a:schemeClr val="bg1"/>
          </a:solidFill>
          <a:ln w="158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9AF2C24-0230-496E-838E-575DE03FCC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018" y="1125368"/>
            <a:ext cx="2299172" cy="286232"/>
          </a:xfrm>
          <a:prstGeom prst="rect">
            <a:avLst/>
          </a:prstGeom>
        </p:spPr>
        <p:txBody>
          <a:bodyPr>
            <a:spAutoFit/>
          </a:bodyPr>
          <a:lstStyle>
            <a:lvl1pPr marL="1588" indent="0">
              <a:spcBef>
                <a:spcPts val="2400"/>
              </a:spcBef>
              <a:buNone/>
              <a:defRPr sz="1400"/>
            </a:lvl1pPr>
            <a:lvl2pPr marL="1588" indent="0">
              <a:spcBef>
                <a:spcPts val="2400"/>
              </a:spcBef>
              <a:buNone/>
              <a:defRPr sz="2400"/>
            </a:lvl2pPr>
            <a:lvl3pPr marL="1588" indent="0">
              <a:spcBef>
                <a:spcPts val="2400"/>
              </a:spcBef>
              <a:buNone/>
              <a:defRPr sz="1800"/>
            </a:lvl3pPr>
            <a:lvl4pPr marL="1588" indent="0">
              <a:spcBef>
                <a:spcPts val="2400"/>
              </a:spcBef>
              <a:buNone/>
              <a:defRPr sz="1400"/>
            </a:lvl4pPr>
            <a:lvl5pPr marL="1588" indent="0">
              <a:spcBef>
                <a:spcPts val="2400"/>
              </a:spcBef>
              <a:buNone/>
              <a:defRPr sz="1100"/>
            </a:lvl5pPr>
            <a:lvl6pPr marL="1588" indent="0">
              <a:spcBef>
                <a:spcPts val="2400"/>
              </a:spcBef>
              <a:buNone/>
              <a:defRPr sz="2800"/>
            </a:lvl6pPr>
            <a:lvl7pPr marL="1588" indent="0">
              <a:spcBef>
                <a:spcPts val="2400"/>
              </a:spcBef>
              <a:buNone/>
              <a:defRPr sz="2800"/>
            </a:lvl7pPr>
            <a:lvl8pPr marL="1588" indent="0">
              <a:spcBef>
                <a:spcPts val="2400"/>
              </a:spcBef>
              <a:buNone/>
              <a:defRPr sz="2800"/>
            </a:lvl8pPr>
            <a:lvl9pPr marL="1588" indent="0">
              <a:spcBef>
                <a:spcPts val="2400"/>
              </a:spcBef>
              <a:buNone/>
              <a:defRPr sz="2800"/>
            </a:lvl9pPr>
          </a:lstStyle>
          <a:p>
            <a:pPr lvl="0"/>
            <a:r>
              <a:rPr lang="en-US" dirty="0"/>
              <a:t>Edit default size text (14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692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25F62-BCFB-9F49-AB5C-4C2F3E03236E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98FDD-6C84-9A49-9950-364D18616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60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25F62-BCFB-9F49-AB5C-4C2F3E03236E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98FDD-6C84-9A49-9950-364D18616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25F62-BCFB-9F49-AB5C-4C2F3E03236E}" type="datetimeFigureOut">
              <a:rPr lang="en-US" smtClean="0"/>
              <a:t>8/20/18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98FDD-6C84-9A49-9950-364D18616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41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25F62-BCFB-9F49-AB5C-4C2F3E03236E}" type="datetimeFigureOut">
              <a:rPr lang="en-US" smtClean="0"/>
              <a:t>8/20/18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98FDD-6C84-9A49-9950-364D18616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25F62-BCFB-9F49-AB5C-4C2F3E03236E}" type="datetimeFigureOut">
              <a:rPr lang="en-US" smtClean="0"/>
              <a:t>8/20/18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98FDD-6C84-9A49-9950-364D18616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88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25F62-BCFB-9F49-AB5C-4C2F3E03236E}" type="datetimeFigureOut">
              <a:rPr lang="en-US" smtClean="0"/>
              <a:t>8/20/18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98FDD-6C84-9A49-9950-364D18616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37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25F62-BCFB-9F49-AB5C-4C2F3E03236E}" type="datetimeFigureOut">
              <a:rPr lang="en-US" smtClean="0"/>
              <a:t>8/20/18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98FDD-6C84-9A49-9950-364D18616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84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25F62-BCFB-9F49-AB5C-4C2F3E03236E}" type="datetimeFigureOut">
              <a:rPr lang="en-US" smtClean="0"/>
              <a:t>8/20/18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98FDD-6C84-9A49-9950-364D18616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3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25F62-BCFB-9F49-AB5C-4C2F3E03236E}" type="datetimeFigureOut">
              <a:rPr lang="en-US" smtClean="0"/>
              <a:t>8/20/18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98FDD-6C84-9A49-9950-364D18616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7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tiff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ounded Rectangle 222">
            <a:extLst>
              <a:ext uri="{FF2B5EF4-FFF2-40B4-BE49-F238E27FC236}">
                <a16:creationId xmlns:a16="http://schemas.microsoft.com/office/drawing/2014/main" id="{92567A3D-F9AF-AF45-8F47-726EC69B4F41}"/>
              </a:ext>
            </a:extLst>
          </p:cNvPr>
          <p:cNvSpPr/>
          <p:nvPr/>
        </p:nvSpPr>
        <p:spPr>
          <a:xfrm>
            <a:off x="4335585" y="2453742"/>
            <a:ext cx="1310062" cy="113682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CF6B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Helvetica" pitchFamily="2" charset="0"/>
            </a:endParaRPr>
          </a:p>
        </p:txBody>
      </p:sp>
      <p:sp>
        <p:nvSpPr>
          <p:cNvPr id="222" name="Rounded Rectangle 221">
            <a:extLst>
              <a:ext uri="{FF2B5EF4-FFF2-40B4-BE49-F238E27FC236}">
                <a16:creationId xmlns:a16="http://schemas.microsoft.com/office/drawing/2014/main" id="{77453079-68F7-D442-B99C-799EFBD66BCD}"/>
              </a:ext>
            </a:extLst>
          </p:cNvPr>
          <p:cNvSpPr/>
          <p:nvPr/>
        </p:nvSpPr>
        <p:spPr>
          <a:xfrm>
            <a:off x="5834105" y="1272675"/>
            <a:ext cx="2486407" cy="242783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CF6B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Helvetica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69DF6-B043-40DF-84A4-6DD731674C07}"/>
              </a:ext>
            </a:extLst>
          </p:cNvPr>
          <p:cNvSpPr/>
          <p:nvPr/>
        </p:nvSpPr>
        <p:spPr bwMode="gray">
          <a:xfrm>
            <a:off x="1588" y="0"/>
            <a:ext cx="12188825" cy="994050"/>
          </a:xfrm>
          <a:prstGeom prst="rect">
            <a:avLst/>
          </a:prstGeom>
          <a:solidFill>
            <a:schemeClr val="tx2"/>
          </a:solidFill>
          <a:ln w="158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Flowchart: Process 4">
            <a:extLst>
              <a:ext uri="{FF2B5EF4-FFF2-40B4-BE49-F238E27FC236}">
                <a16:creationId xmlns:a16="http://schemas.microsoft.com/office/drawing/2014/main" id="{4A251502-93FB-4AD5-8765-FE4F02A4BF75}"/>
              </a:ext>
            </a:extLst>
          </p:cNvPr>
          <p:cNvSpPr/>
          <p:nvPr/>
        </p:nvSpPr>
        <p:spPr>
          <a:xfrm>
            <a:off x="1588" y="8096"/>
            <a:ext cx="9930806" cy="7824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7296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7296" y="10000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21917E7-09ED-4602-9D47-519D1FBC4BA4}"/>
              </a:ext>
            </a:extLst>
          </p:cNvPr>
          <p:cNvGrpSpPr/>
          <p:nvPr/>
        </p:nvGrpSpPr>
        <p:grpSpPr>
          <a:xfrm>
            <a:off x="264478" y="107965"/>
            <a:ext cx="553974" cy="559055"/>
            <a:chOff x="113538" y="96108"/>
            <a:chExt cx="553974" cy="559055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307761E-4B82-4C7A-A27E-5681E1CB3C03}"/>
                </a:ext>
              </a:extLst>
            </p:cNvPr>
            <p:cNvSpPr/>
            <p:nvPr userDrawn="1"/>
          </p:nvSpPr>
          <p:spPr bwMode="gray">
            <a:xfrm>
              <a:off x="113538" y="96804"/>
              <a:ext cx="553974" cy="558359"/>
            </a:xfrm>
            <a:prstGeom prst="ellipse">
              <a:avLst/>
            </a:prstGeom>
            <a:solidFill>
              <a:schemeClr val="accent1"/>
            </a:solidFill>
            <a:ln w="1587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5B26DDF3-1709-4855-A3CF-011EE4DC805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3" t="11139" r="79412" b="18826"/>
            <a:stretch/>
          </p:blipFill>
          <p:spPr>
            <a:xfrm>
              <a:off x="159488" y="96108"/>
              <a:ext cx="425302" cy="50377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87C7B46-44A8-4545-B15D-7A6006556BD0}"/>
              </a:ext>
            </a:extLst>
          </p:cNvPr>
          <p:cNvSpPr txBox="1"/>
          <p:nvPr/>
        </p:nvSpPr>
        <p:spPr>
          <a:xfrm>
            <a:off x="934650" y="204891"/>
            <a:ext cx="7353689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Notional Architecture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5C3DD27-2355-4828-ABB9-5120AAE8E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34" y="91943"/>
            <a:ext cx="2645669" cy="719329"/>
          </a:xfrm>
          <a:prstGeom prst="rect">
            <a:avLst/>
          </a:prstGeom>
        </p:spPr>
      </p:pic>
      <p:pic>
        <p:nvPicPr>
          <p:cNvPr id="63" name="Picture 62" descr="Oracle logo in white on red staging background" title="Oracle red badge logo">
            <a:extLst>
              <a:ext uri="{FF2B5EF4-FFF2-40B4-BE49-F238E27FC236}">
                <a16:creationId xmlns:a16="http://schemas.microsoft.com/office/drawing/2014/main" id="{8A56A3B1-C66D-42F2-AF2B-490A04781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5" y="6263640"/>
            <a:ext cx="1625138" cy="59436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820DC2C-5B81-FB4C-95B9-5B11F8362B7A}"/>
              </a:ext>
            </a:extLst>
          </p:cNvPr>
          <p:cNvSpPr/>
          <p:nvPr/>
        </p:nvSpPr>
        <p:spPr>
          <a:xfrm>
            <a:off x="4910703" y="3931153"/>
            <a:ext cx="3092687" cy="262576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CF6B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latin typeface="Helvetica" pitchFamily="2" charset="0"/>
            </a:endParaRPr>
          </a:p>
        </p:txBody>
      </p:sp>
      <p:grpSp>
        <p:nvGrpSpPr>
          <p:cNvPr id="22" name="Group 121">
            <a:extLst>
              <a:ext uri="{FF2B5EF4-FFF2-40B4-BE49-F238E27FC236}">
                <a16:creationId xmlns:a16="http://schemas.microsoft.com/office/drawing/2014/main" id="{FB81CF67-25AF-1948-AE45-258D3ABCC369}"/>
              </a:ext>
            </a:extLst>
          </p:cNvPr>
          <p:cNvGrpSpPr/>
          <p:nvPr/>
        </p:nvGrpSpPr>
        <p:grpSpPr>
          <a:xfrm>
            <a:off x="5976771" y="5406486"/>
            <a:ext cx="990600" cy="990600"/>
            <a:chOff x="7618412" y="1981200"/>
            <a:chExt cx="990600" cy="990600"/>
          </a:xfrm>
        </p:grpSpPr>
        <p:pic>
          <p:nvPicPr>
            <p:cNvPr id="23" name="Picture 16" descr="https://cloud.oracle.com/opc/paas/images/applicationcontainer_w_72.png">
              <a:extLst>
                <a:ext uri="{FF2B5EF4-FFF2-40B4-BE49-F238E27FC236}">
                  <a16:creationId xmlns:a16="http://schemas.microsoft.com/office/drawing/2014/main" id="{6F405556-96E5-074E-92FB-A23A2E7404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0812" y="1981200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171EAF-475F-4B40-AC04-634B86E270DA}"/>
                </a:ext>
              </a:extLst>
            </p:cNvPr>
            <p:cNvSpPr txBox="1"/>
            <p:nvPr/>
          </p:nvSpPr>
          <p:spPr>
            <a:xfrm>
              <a:off x="7618412" y="2590800"/>
              <a:ext cx="990600" cy="3810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50" b="1" dirty="0">
                  <a:latin typeface="Helvetica" pitchFamily="2" charset="0"/>
                  <a:cs typeface="MV Boli" panose="02000500030200090000" pitchFamily="2" charset="0"/>
                </a:rPr>
                <a:t>Application</a:t>
              </a:r>
            </a:p>
            <a:p>
              <a:pPr algn="ctr">
                <a:lnSpc>
                  <a:spcPct val="90000"/>
                </a:lnSpc>
              </a:pPr>
              <a:r>
                <a:rPr lang="en-US" sz="1050" b="1" dirty="0">
                  <a:latin typeface="Helvetica" pitchFamily="2" charset="0"/>
                  <a:cs typeface="MV Boli" panose="02000500030200090000" pitchFamily="2" charset="0"/>
                </a:rPr>
                <a:t>Container</a:t>
              </a:r>
            </a:p>
            <a:p>
              <a:pPr algn="ctr">
                <a:lnSpc>
                  <a:spcPct val="90000"/>
                </a:lnSpc>
              </a:pPr>
              <a:r>
                <a:rPr lang="en-US" sz="1050" b="1" dirty="0">
                  <a:latin typeface="Helvetica" pitchFamily="2" charset="0"/>
                  <a:cs typeface="MV Boli" panose="02000500030200090000" pitchFamily="2" charset="0"/>
                </a:rPr>
                <a:t>Cloud Service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285896E-B16E-C346-BC55-C500B35B10FC}"/>
              </a:ext>
            </a:extLst>
          </p:cNvPr>
          <p:cNvGrpSpPr/>
          <p:nvPr/>
        </p:nvGrpSpPr>
        <p:grpSpPr>
          <a:xfrm>
            <a:off x="5079966" y="4846403"/>
            <a:ext cx="674224" cy="1005741"/>
            <a:chOff x="5021042" y="2064017"/>
            <a:chExt cx="674224" cy="100574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0B7B150-76A4-E342-8AB8-CFA14BC82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0419" y="2064017"/>
              <a:ext cx="655469" cy="586833"/>
            </a:xfrm>
            <a:prstGeom prst="rect">
              <a:avLst/>
            </a:prstGeom>
          </p:spPr>
        </p:pic>
        <p:sp>
          <p:nvSpPr>
            <p:cNvPr id="49" name="Text Box 61" descr="Rectangle 183">
              <a:extLst>
                <a:ext uri="{FF2B5EF4-FFF2-40B4-BE49-F238E27FC236}">
                  <a16:creationId xmlns:a16="http://schemas.microsoft.com/office/drawing/2014/main" id="{C794B689-0B0F-6D40-8854-9995D865AEC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021042" y="2654260"/>
              <a:ext cx="674224" cy="415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050" b="1" dirty="0"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React</a:t>
              </a:r>
            </a:p>
            <a:p>
              <a:pPr algn="ctr"/>
              <a:r>
                <a:rPr lang="en-US" altLang="en-US" sz="1050" b="1" dirty="0"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Web App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A2D37E3-4739-A740-81D6-DC07ED1F37DB}"/>
              </a:ext>
            </a:extLst>
          </p:cNvPr>
          <p:cNvGrpSpPr>
            <a:grpSpLocks/>
          </p:cNvGrpSpPr>
          <p:nvPr/>
        </p:nvGrpSpPr>
        <p:grpSpPr bwMode="auto">
          <a:xfrm>
            <a:off x="5865231" y="2453742"/>
            <a:ext cx="1222375" cy="1063731"/>
            <a:chOff x="13639" y="0"/>
            <a:chExt cx="1221231" cy="1064628"/>
          </a:xfrm>
        </p:grpSpPr>
        <p:pic>
          <p:nvPicPr>
            <p:cNvPr id="53" name="Picture 52" descr="Picture 103">
              <a:extLst>
                <a:ext uri="{FF2B5EF4-FFF2-40B4-BE49-F238E27FC236}">
                  <a16:creationId xmlns:a16="http://schemas.microsoft.com/office/drawing/2014/main" id="{27D435AC-A64D-9F47-A37F-5B2C32308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7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354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4" name="Text Box 22" descr="Rectangle 104">
              <a:extLst>
                <a:ext uri="{FF2B5EF4-FFF2-40B4-BE49-F238E27FC236}">
                  <a16:creationId xmlns:a16="http://schemas.microsoft.com/office/drawing/2014/main" id="{F7566A0E-EBB9-D240-B8F4-E3E401ABAD3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3639" y="648780"/>
              <a:ext cx="1221231" cy="4158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050" b="1" dirty="0"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API Platform</a:t>
              </a:r>
            </a:p>
            <a:p>
              <a:pPr algn="ctr"/>
              <a:r>
                <a:rPr lang="en-US" altLang="en-US" sz="1050" b="1" dirty="0"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161BB26-6C56-2844-982B-A914BD678929}"/>
              </a:ext>
            </a:extLst>
          </p:cNvPr>
          <p:cNvGrpSpPr/>
          <p:nvPr/>
        </p:nvGrpSpPr>
        <p:grpSpPr>
          <a:xfrm>
            <a:off x="10212399" y="3101975"/>
            <a:ext cx="1902126" cy="1933186"/>
            <a:chOff x="264478" y="2817235"/>
            <a:chExt cx="1902126" cy="1933186"/>
          </a:xfrm>
        </p:grpSpPr>
        <p:sp>
          <p:nvSpPr>
            <p:cNvPr id="80" name="TextBox 79"/>
            <p:cNvSpPr txBox="1"/>
            <p:nvPr/>
          </p:nvSpPr>
          <p:spPr>
            <a:xfrm>
              <a:off x="264478" y="4532909"/>
              <a:ext cx="1902126" cy="2175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b="1" dirty="0">
                  <a:cs typeface="MV Boli" panose="02000500030200090000" pitchFamily="2" charset="0"/>
                </a:rPr>
                <a:t>John Henry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dirty="0">
                  <a:cs typeface="MV Boli" panose="02000500030200090000" pitchFamily="2" charset="0"/>
                </a:rPr>
                <a:t>SnackBot Admin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F382929-C581-C84C-B13D-06EC2D0FF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4402" y="2843739"/>
              <a:ext cx="1256373" cy="1623118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E897176-2543-CA47-8016-B5D048E5C4D5}"/>
                </a:ext>
              </a:extLst>
            </p:cNvPr>
            <p:cNvSpPr/>
            <p:nvPr/>
          </p:nvSpPr>
          <p:spPr>
            <a:xfrm>
              <a:off x="336032" y="2817235"/>
              <a:ext cx="1680695" cy="164325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9" name="Picture 58" descr="Picture 143">
            <a:extLst>
              <a:ext uri="{FF2B5EF4-FFF2-40B4-BE49-F238E27FC236}">
                <a16:creationId xmlns:a16="http://schemas.microsoft.com/office/drawing/2014/main" id="{ABED184A-2D0C-774F-B883-1B20A43D8FEB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009" y="3451176"/>
            <a:ext cx="9810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090E63B-0864-1647-BEB6-2F043C64FA5F}"/>
              </a:ext>
            </a:extLst>
          </p:cNvPr>
          <p:cNvGrpSpPr/>
          <p:nvPr/>
        </p:nvGrpSpPr>
        <p:grpSpPr>
          <a:xfrm>
            <a:off x="283642" y="3048944"/>
            <a:ext cx="2193513" cy="1634372"/>
            <a:chOff x="9660889" y="3065808"/>
            <a:chExt cx="2193513" cy="163437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7F030898-20FF-8F46-8F0F-05B4D37DD736}"/>
                </a:ext>
              </a:extLst>
            </p:cNvPr>
            <p:cNvSpPr/>
            <p:nvPr/>
          </p:nvSpPr>
          <p:spPr>
            <a:xfrm>
              <a:off x="9660889" y="3065808"/>
              <a:ext cx="2193513" cy="1371119"/>
            </a:xfrm>
            <a:prstGeom prst="roundRect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295B818-4C89-084B-8D24-4198D3624250}"/>
                </a:ext>
              </a:extLst>
            </p:cNvPr>
            <p:cNvSpPr txBox="1"/>
            <p:nvPr/>
          </p:nvSpPr>
          <p:spPr>
            <a:xfrm>
              <a:off x="9806582" y="4482668"/>
              <a:ext cx="1902126" cy="2175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b="1" dirty="0">
                  <a:cs typeface="MV Boli" panose="02000500030200090000" pitchFamily="2" charset="0"/>
                </a:rPr>
                <a:t>Steve Adams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dirty="0">
                  <a:cs typeface="MV Boli" panose="02000500030200090000" pitchFamily="2" charset="0"/>
                </a:rPr>
                <a:t>Hack-a-Thon Participant</a:t>
              </a:r>
            </a:p>
          </p:txBody>
        </p:sp>
      </p:grpSp>
      <p:pic>
        <p:nvPicPr>
          <p:cNvPr id="64" name="Picture 63" descr="Picture 145">
            <a:extLst>
              <a:ext uri="{FF2B5EF4-FFF2-40B4-BE49-F238E27FC236}">
                <a16:creationId xmlns:a16="http://schemas.microsoft.com/office/drawing/2014/main" id="{44FA554A-ED1F-F64F-8F95-28B0236A67EE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408" y="3506949"/>
            <a:ext cx="689094" cy="848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851E6EBB-D82B-2148-A772-71A119E592D4}"/>
              </a:ext>
            </a:extLst>
          </p:cNvPr>
          <p:cNvGrpSpPr/>
          <p:nvPr/>
        </p:nvGrpSpPr>
        <p:grpSpPr>
          <a:xfrm>
            <a:off x="7235614" y="4800513"/>
            <a:ext cx="674224" cy="1005741"/>
            <a:chOff x="5021042" y="2064017"/>
            <a:chExt cx="674224" cy="1005741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03272C3-BE0E-AD4F-8F9A-50870B984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30419" y="2064017"/>
              <a:ext cx="655469" cy="586833"/>
            </a:xfrm>
            <a:prstGeom prst="rect">
              <a:avLst/>
            </a:prstGeom>
          </p:spPr>
        </p:pic>
        <p:sp>
          <p:nvSpPr>
            <p:cNvPr id="67" name="Text Box 61" descr="Rectangle 183">
              <a:extLst>
                <a:ext uri="{FF2B5EF4-FFF2-40B4-BE49-F238E27FC236}">
                  <a16:creationId xmlns:a16="http://schemas.microsoft.com/office/drawing/2014/main" id="{BC16B031-C80B-764A-BC7E-42C28C8A1CC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021042" y="2654260"/>
              <a:ext cx="674224" cy="415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050" b="1" dirty="0"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React</a:t>
              </a:r>
            </a:p>
            <a:p>
              <a:pPr algn="ctr"/>
              <a:r>
                <a:rPr lang="en-US" altLang="en-US" sz="1050" b="1" dirty="0"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Web App</a:t>
              </a: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984A2A0-6F65-1B47-A9B5-A351D4FEA745}"/>
              </a:ext>
            </a:extLst>
          </p:cNvPr>
          <p:cNvCxnSpPr>
            <a:cxnSpLocks/>
          </p:cNvCxnSpPr>
          <p:nvPr/>
        </p:nvCxnSpPr>
        <p:spPr>
          <a:xfrm flipH="1">
            <a:off x="7562451" y="3522797"/>
            <a:ext cx="18884" cy="1258359"/>
          </a:xfrm>
          <a:prstGeom prst="line">
            <a:avLst/>
          </a:prstGeom>
          <a:ln w="38100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D529640-AB37-3741-967C-D68BEF9EE7EA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6472071" y="5073806"/>
            <a:ext cx="1" cy="33268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AAAEA86-5E95-5543-ABBD-3E5922E82702}"/>
              </a:ext>
            </a:extLst>
          </p:cNvPr>
          <p:cNvCxnSpPr>
            <a:cxnSpLocks/>
          </p:cNvCxnSpPr>
          <p:nvPr/>
        </p:nvCxnSpPr>
        <p:spPr>
          <a:xfrm flipV="1">
            <a:off x="7850405" y="3923601"/>
            <a:ext cx="1179725" cy="1059634"/>
          </a:xfrm>
          <a:prstGeom prst="line">
            <a:avLst/>
          </a:prstGeom>
          <a:ln w="38100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3D248C8-25E4-E049-A163-01F9DAC2E903}"/>
              </a:ext>
            </a:extLst>
          </p:cNvPr>
          <p:cNvGrpSpPr/>
          <p:nvPr/>
        </p:nvGrpSpPr>
        <p:grpSpPr>
          <a:xfrm>
            <a:off x="6971318" y="2477947"/>
            <a:ext cx="1253771" cy="1096095"/>
            <a:chOff x="9394341" y="2086956"/>
            <a:chExt cx="1253771" cy="109609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A34F57D-B3B4-5043-808D-84AF7B187EEE}"/>
                </a:ext>
              </a:extLst>
            </p:cNvPr>
            <p:cNvGrpSpPr/>
            <p:nvPr/>
          </p:nvGrpSpPr>
          <p:grpSpPr>
            <a:xfrm>
              <a:off x="9616044" y="2086956"/>
              <a:ext cx="810369" cy="705411"/>
              <a:chOff x="4835690" y="3476942"/>
              <a:chExt cx="810369" cy="705411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C695C37-5D8A-B046-B143-CFEED68F07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88673" y="3677952"/>
                <a:ext cx="504401" cy="504401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C6416C9F-979C-924C-B46B-B2E3DE5B2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35690" y="3476942"/>
                <a:ext cx="810369" cy="574339"/>
              </a:xfrm>
              <a:prstGeom prst="rect">
                <a:avLst/>
              </a:prstGeom>
            </p:spPr>
          </p:pic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2CFC951-0053-3147-A2EA-37703CBA0B29}"/>
                </a:ext>
              </a:extLst>
            </p:cNvPr>
            <p:cNvSpPr/>
            <p:nvPr/>
          </p:nvSpPr>
          <p:spPr>
            <a:xfrm>
              <a:off x="9394341" y="2767553"/>
              <a:ext cx="1253771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>
                  <a:latin typeface="Helvetica" pitchFamily="2" charset="0"/>
                </a:rPr>
                <a:t>Intelligent Bots</a:t>
              </a:r>
            </a:p>
            <a:p>
              <a:pPr algn="ctr"/>
              <a:r>
                <a:rPr lang="en-US" sz="1050" b="1" dirty="0">
                  <a:latin typeface="Helvetica" pitchFamily="2" charset="0"/>
                </a:rPr>
                <a:t>Cloud Service</a:t>
              </a:r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ECABD77-9D15-9A43-B8BE-AA67C13D6916}"/>
              </a:ext>
            </a:extLst>
          </p:cNvPr>
          <p:cNvCxnSpPr>
            <a:cxnSpLocks/>
          </p:cNvCxnSpPr>
          <p:nvPr/>
        </p:nvCxnSpPr>
        <p:spPr>
          <a:xfrm flipH="1" flipV="1">
            <a:off x="3920058" y="3794076"/>
            <a:ext cx="1159908" cy="1241085"/>
          </a:xfrm>
          <a:prstGeom prst="line">
            <a:avLst/>
          </a:prstGeom>
          <a:ln w="38100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2F9BDED-39F0-634F-886A-3B77DEF51382}"/>
              </a:ext>
            </a:extLst>
          </p:cNvPr>
          <p:cNvCxnSpPr>
            <a:cxnSpLocks/>
          </p:cNvCxnSpPr>
          <p:nvPr/>
        </p:nvCxnSpPr>
        <p:spPr>
          <a:xfrm flipH="1">
            <a:off x="5788170" y="4617269"/>
            <a:ext cx="410014" cy="365966"/>
          </a:xfrm>
          <a:prstGeom prst="line">
            <a:avLst/>
          </a:prstGeom>
          <a:ln w="38100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51">
            <a:extLst>
              <a:ext uri="{FF2B5EF4-FFF2-40B4-BE49-F238E27FC236}">
                <a16:creationId xmlns:a16="http://schemas.microsoft.com/office/drawing/2014/main" id="{B0391C4F-0AE4-3E44-837C-670456166251}"/>
              </a:ext>
            </a:extLst>
          </p:cNvPr>
          <p:cNvGrpSpPr/>
          <p:nvPr/>
        </p:nvGrpSpPr>
        <p:grpSpPr>
          <a:xfrm>
            <a:off x="4431555" y="2528901"/>
            <a:ext cx="1143296" cy="1040086"/>
            <a:chOff x="434828" y="4343400"/>
            <a:chExt cx="1143296" cy="1040086"/>
          </a:xfrm>
        </p:grpSpPr>
        <p:pic>
          <p:nvPicPr>
            <p:cNvPr id="108" name="Picture 107" descr="database_w_72.png">
              <a:extLst>
                <a:ext uri="{FF2B5EF4-FFF2-40B4-BE49-F238E27FC236}">
                  <a16:creationId xmlns:a16="http://schemas.microsoft.com/office/drawing/2014/main" id="{F8C45438-182A-A44C-B80B-60716A893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7127" y="4343400"/>
              <a:ext cx="685800" cy="685800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07C9878-FD38-F54C-B925-F8846D503898}"/>
                </a:ext>
              </a:extLst>
            </p:cNvPr>
            <p:cNvSpPr/>
            <p:nvPr/>
          </p:nvSpPr>
          <p:spPr>
            <a:xfrm>
              <a:off x="434828" y="4967988"/>
              <a:ext cx="1143296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>
                  <a:latin typeface="Helvetica" pitchFamily="2" charset="0"/>
                </a:rPr>
                <a:t>Database</a:t>
              </a:r>
            </a:p>
            <a:p>
              <a:pPr algn="ctr"/>
              <a:r>
                <a:rPr lang="en-US" sz="1050" b="1" dirty="0">
                  <a:latin typeface="Helvetica" pitchFamily="2" charset="0"/>
                </a:rPr>
                <a:t>Cloud Service</a:t>
              </a:r>
            </a:p>
          </p:txBody>
        </p:sp>
      </p:grp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F76F8B0-1295-FD48-A039-DF4B79606882}"/>
              </a:ext>
            </a:extLst>
          </p:cNvPr>
          <p:cNvCxnSpPr>
            <a:cxnSpLocks/>
          </p:cNvCxnSpPr>
          <p:nvPr/>
        </p:nvCxnSpPr>
        <p:spPr>
          <a:xfrm flipH="1">
            <a:off x="6793291" y="5240146"/>
            <a:ext cx="513066" cy="335464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DD8D3BA-5634-E748-9924-D281D57BF106}"/>
              </a:ext>
            </a:extLst>
          </p:cNvPr>
          <p:cNvCxnSpPr>
            <a:cxnSpLocks/>
          </p:cNvCxnSpPr>
          <p:nvPr/>
        </p:nvCxnSpPr>
        <p:spPr>
          <a:xfrm flipH="1" flipV="1">
            <a:off x="5744812" y="5240146"/>
            <a:ext cx="432966" cy="29883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4A34BAF-3969-D745-9067-06C7835A45BC}"/>
              </a:ext>
            </a:extLst>
          </p:cNvPr>
          <p:cNvGrpSpPr>
            <a:grpSpLocks/>
          </p:cNvGrpSpPr>
          <p:nvPr/>
        </p:nvGrpSpPr>
        <p:grpSpPr bwMode="auto">
          <a:xfrm>
            <a:off x="6120643" y="4177794"/>
            <a:ext cx="712696" cy="940765"/>
            <a:chOff x="-18924" y="69531"/>
            <a:chExt cx="683970" cy="903093"/>
          </a:xfrm>
        </p:grpSpPr>
        <p:pic>
          <p:nvPicPr>
            <p:cNvPr id="124" name="Picture 123" descr="Picture 194">
              <a:extLst>
                <a:ext uri="{FF2B5EF4-FFF2-40B4-BE49-F238E27FC236}">
                  <a16:creationId xmlns:a16="http://schemas.microsoft.com/office/drawing/2014/main" id="{83734A3C-C474-F046-A9AC-E9F7BDB35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75000"/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35" y="69531"/>
              <a:ext cx="471851" cy="5400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25" name="Text Box 73" descr="Rectangle 195">
              <a:extLst>
                <a:ext uri="{FF2B5EF4-FFF2-40B4-BE49-F238E27FC236}">
                  <a16:creationId xmlns:a16="http://schemas.microsoft.com/office/drawing/2014/main" id="{F8C172E2-38AD-DF49-9952-5C76B4783CE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-18924" y="573764"/>
              <a:ext cx="683970" cy="3988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050" b="1" dirty="0"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Node</a:t>
              </a:r>
            </a:p>
            <a:p>
              <a:pPr algn="ctr"/>
              <a:r>
                <a:rPr lang="en-US" altLang="en-US" sz="1050" b="1" dirty="0"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REST API</a:t>
              </a:r>
            </a:p>
          </p:txBody>
        </p: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0FE6AEF-A509-7D4C-8508-2660EBBBA453}"/>
              </a:ext>
            </a:extLst>
          </p:cNvPr>
          <p:cNvCxnSpPr>
            <a:cxnSpLocks/>
            <a:endCxn id="54" idx="2"/>
          </p:cNvCxnSpPr>
          <p:nvPr/>
        </p:nvCxnSpPr>
        <p:spPr>
          <a:xfrm flipV="1">
            <a:off x="6476419" y="3517473"/>
            <a:ext cx="0" cy="630781"/>
          </a:xfrm>
          <a:prstGeom prst="line">
            <a:avLst/>
          </a:prstGeom>
          <a:ln w="38100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C9541979-779C-7A47-B720-FE2D2F8E963F}"/>
              </a:ext>
            </a:extLst>
          </p:cNvPr>
          <p:cNvCxnSpPr>
            <a:cxnSpLocks/>
          </p:cNvCxnSpPr>
          <p:nvPr/>
        </p:nvCxnSpPr>
        <p:spPr>
          <a:xfrm>
            <a:off x="5285678" y="3037363"/>
            <a:ext cx="1014628" cy="115176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D40FCF1B-AFAA-A042-88FB-AA6BAB575779}"/>
              </a:ext>
            </a:extLst>
          </p:cNvPr>
          <p:cNvCxnSpPr>
            <a:cxnSpLocks/>
          </p:cNvCxnSpPr>
          <p:nvPr/>
        </p:nvCxnSpPr>
        <p:spPr>
          <a:xfrm flipH="1" flipV="1">
            <a:off x="7237141" y="2122791"/>
            <a:ext cx="220566" cy="36081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F42F0AD-173F-3844-B6F8-1E02284038E7}"/>
              </a:ext>
            </a:extLst>
          </p:cNvPr>
          <p:cNvGrpSpPr/>
          <p:nvPr/>
        </p:nvGrpSpPr>
        <p:grpSpPr>
          <a:xfrm>
            <a:off x="6507348" y="1289080"/>
            <a:ext cx="1813164" cy="855454"/>
            <a:chOff x="10360604" y="3753464"/>
            <a:chExt cx="1813164" cy="855454"/>
          </a:xfrm>
        </p:grpSpPr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CB5CBA95-1604-7344-BA29-7A620A708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60604" y="3753464"/>
              <a:ext cx="884452" cy="855454"/>
            </a:xfrm>
            <a:prstGeom prst="rect">
              <a:avLst/>
            </a:prstGeom>
          </p:spPr>
        </p:pic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61EA1569-1B61-5240-A7BB-0C80CC39A70D}"/>
                </a:ext>
              </a:extLst>
            </p:cNvPr>
            <p:cNvSpPr/>
            <p:nvPr/>
          </p:nvSpPr>
          <p:spPr>
            <a:xfrm>
              <a:off x="11057451" y="3907771"/>
              <a:ext cx="1116317" cy="577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>
                  <a:latin typeface="Helvetica" pitchFamily="2" charset="0"/>
                </a:rPr>
                <a:t>Autonomous</a:t>
              </a:r>
            </a:p>
            <a:p>
              <a:pPr algn="ctr"/>
              <a:r>
                <a:rPr lang="en-US" sz="1050" b="1" dirty="0">
                  <a:latin typeface="Helvetica" pitchFamily="2" charset="0"/>
                </a:rPr>
                <a:t>Mobile Cloud Enterprise</a:t>
              </a:r>
            </a:p>
          </p:txBody>
        </p:sp>
      </p:grp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B46196E3-0C84-014F-88DE-3B57B86944F9}"/>
              </a:ext>
            </a:extLst>
          </p:cNvPr>
          <p:cNvCxnSpPr>
            <a:cxnSpLocks/>
          </p:cNvCxnSpPr>
          <p:nvPr/>
        </p:nvCxnSpPr>
        <p:spPr>
          <a:xfrm flipV="1">
            <a:off x="6551124" y="2120329"/>
            <a:ext cx="242167" cy="372257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5FFBF25-0E55-4946-A88D-33E39470310E}"/>
              </a:ext>
            </a:extLst>
          </p:cNvPr>
          <p:cNvCxnSpPr>
            <a:cxnSpLocks/>
          </p:cNvCxnSpPr>
          <p:nvPr/>
        </p:nvCxnSpPr>
        <p:spPr>
          <a:xfrm>
            <a:off x="6833339" y="2803892"/>
            <a:ext cx="352789" cy="0"/>
          </a:xfrm>
          <a:prstGeom prst="line">
            <a:avLst/>
          </a:prstGeom>
          <a:ln w="38100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563E5881-A6AA-5E45-90C4-278AF30B1A6F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9779502" y="3931153"/>
            <a:ext cx="428646" cy="15323"/>
          </a:xfrm>
          <a:prstGeom prst="line">
            <a:avLst/>
          </a:prstGeom>
          <a:ln w="38100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1C15B005-4743-3442-BC1C-9B3D14122925}"/>
              </a:ext>
            </a:extLst>
          </p:cNvPr>
          <p:cNvCxnSpPr>
            <a:cxnSpLocks/>
          </p:cNvCxnSpPr>
          <p:nvPr/>
        </p:nvCxnSpPr>
        <p:spPr>
          <a:xfrm flipH="1" flipV="1">
            <a:off x="2504007" y="3742499"/>
            <a:ext cx="410536" cy="7996"/>
          </a:xfrm>
          <a:prstGeom prst="line">
            <a:avLst/>
          </a:prstGeom>
          <a:ln w="38100">
            <a:solidFill>
              <a:schemeClr val="tx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12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00565D7-B5F5-7140-93D1-4A33B8A8DA8D}"/>
              </a:ext>
            </a:extLst>
          </p:cNvPr>
          <p:cNvGrpSpPr/>
          <p:nvPr/>
        </p:nvGrpSpPr>
        <p:grpSpPr>
          <a:xfrm>
            <a:off x="0" y="805323"/>
            <a:ext cx="13253156" cy="4944249"/>
            <a:chOff x="112889" y="679450"/>
            <a:chExt cx="13106401" cy="48895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3690637-0800-D742-9CEA-78967C336045}"/>
                </a:ext>
              </a:extLst>
            </p:cNvPr>
            <p:cNvGrpSpPr/>
            <p:nvPr/>
          </p:nvGrpSpPr>
          <p:grpSpPr>
            <a:xfrm>
              <a:off x="112889" y="679450"/>
              <a:ext cx="13106401" cy="4889500"/>
              <a:chOff x="112889" y="679450"/>
              <a:chExt cx="13106401" cy="48895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5B54480-1F08-584F-A833-49399B2222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07290" y="679450"/>
                <a:ext cx="7112000" cy="4889500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609588B-1173-7B49-B3F0-9D07630B3FE8}"/>
                  </a:ext>
                </a:extLst>
              </p:cNvPr>
              <p:cNvSpPr/>
              <p:nvPr/>
            </p:nvSpPr>
            <p:spPr>
              <a:xfrm>
                <a:off x="112889" y="679450"/>
                <a:ext cx="5994401" cy="4889500"/>
              </a:xfrm>
              <a:prstGeom prst="rect">
                <a:avLst/>
              </a:prstGeom>
              <a:solidFill>
                <a:srgbClr val="EBEF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5A1F63-BB55-964D-9324-7F4BE494DAC1}"/>
                </a:ext>
              </a:extLst>
            </p:cNvPr>
            <p:cNvSpPr txBox="1"/>
            <p:nvPr/>
          </p:nvSpPr>
          <p:spPr>
            <a:xfrm>
              <a:off x="327378" y="914400"/>
              <a:ext cx="601697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/>
                <a:t>North American Technology Division Solution Engineering Team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096136-C4EB-124D-887F-113F631BB4CC}"/>
                </a:ext>
              </a:extLst>
            </p:cNvPr>
            <p:cNvSpPr txBox="1"/>
            <p:nvPr/>
          </p:nvSpPr>
          <p:spPr>
            <a:xfrm>
              <a:off x="327378" y="2103457"/>
              <a:ext cx="4888089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600</a:t>
              </a:r>
            </a:p>
            <a:p>
              <a:r>
                <a:rPr lang="en-US" sz="3000" b="1" dirty="0"/>
                <a:t>Oracle Public </a:t>
              </a:r>
            </a:p>
            <a:p>
              <a:r>
                <a:rPr lang="en-US" sz="3000" b="1" dirty="0"/>
                <a:t>Cloud Workshop</a:t>
              </a:r>
            </a:p>
            <a:p>
              <a:endParaRPr lang="en-US" sz="1400" b="1" dirty="0"/>
            </a:p>
            <a:p>
              <a:r>
                <a:rPr lang="en-US" sz="3000" b="1" dirty="0"/>
                <a:t>AppDev: Autonomous Mobile Cloud Enterprise Workshop</a:t>
              </a:r>
            </a:p>
          </p:txBody>
        </p:sp>
        <p:pic>
          <p:nvPicPr>
            <p:cNvPr id="8" name="Picture 7" descr="Oracle logo in white on red staging background" title="Oracle red badge logo">
              <a:extLst>
                <a:ext uri="{FF2B5EF4-FFF2-40B4-BE49-F238E27FC236}">
                  <a16:creationId xmlns:a16="http://schemas.microsoft.com/office/drawing/2014/main" id="{02142657-A20E-1E4E-9BCD-320F11D43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2064" y="4974590"/>
              <a:ext cx="1625138" cy="594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953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{E6BDA093-01F5-ED42-BBC7-7BC9A3489BE1}tf16401378</Template>
  <TotalTime>13678</TotalTime>
  <Words>59</Words>
  <Application>Microsoft Macintosh PowerPoint</Application>
  <PresentationFormat>Widescreen</PresentationFormat>
  <Paragraphs>30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MV Boli</vt:lpstr>
      <vt:lpstr>Segoe UI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Nolan Corcoran</cp:lastModifiedBy>
  <cp:revision>34</cp:revision>
  <dcterms:created xsi:type="dcterms:W3CDTF">2018-06-18T19:02:40Z</dcterms:created>
  <dcterms:modified xsi:type="dcterms:W3CDTF">2018-08-29T18:26:15Z</dcterms:modified>
</cp:coreProperties>
</file>